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7561263" cy="10621963"/>
  <p:notesSz cx="6735763" cy="9866313"/>
  <p:defaultTextStyle>
    <a:defPPr>
      <a:defRPr lang="ru-RU"/>
    </a:defPPr>
    <a:lvl1pPr marL="0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9516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9033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58549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7806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97582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17098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3661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56131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16" y="-78"/>
      </p:cViewPr>
      <p:guideLst>
        <p:guide orient="horz" pos="334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299695"/>
            <a:ext cx="6427074" cy="227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19113"/>
            <a:ext cx="5292884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9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8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8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7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7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6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6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68002" y="469629"/>
            <a:ext cx="1975642" cy="99925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39762" y="469629"/>
            <a:ext cx="5802219" cy="99925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25596"/>
            <a:ext cx="6427074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02041"/>
            <a:ext cx="6427074" cy="232355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5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90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85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80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75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70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66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6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39762" y="2731714"/>
            <a:ext cx="3888275" cy="773042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54057" y="2731714"/>
            <a:ext cx="3889586" cy="773042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5372"/>
            <a:ext cx="6805137" cy="177032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377649"/>
            <a:ext cx="3340871" cy="99089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3" y="3368540"/>
            <a:ext cx="3340871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77649"/>
            <a:ext cx="3342183" cy="99089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7" y="3368540"/>
            <a:ext cx="334218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2911"/>
            <a:ext cx="2487604" cy="1799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2913"/>
            <a:ext cx="4226956" cy="9065550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22745"/>
            <a:ext cx="2487604" cy="7265718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35375"/>
            <a:ext cx="4536758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49092"/>
            <a:ext cx="4536758" cy="6373178"/>
          </a:xfrm>
        </p:spPr>
        <p:txBody>
          <a:bodyPr/>
          <a:lstStyle>
            <a:lvl1pPr marL="0" indent="0">
              <a:buNone/>
              <a:defRPr sz="3600"/>
            </a:lvl1pPr>
            <a:lvl2pPr marL="519516" indent="0">
              <a:buNone/>
              <a:defRPr sz="3200"/>
            </a:lvl2pPr>
            <a:lvl3pPr marL="1039033" indent="0">
              <a:buNone/>
              <a:defRPr sz="2700"/>
            </a:lvl3pPr>
            <a:lvl4pPr marL="1558549" indent="0">
              <a:buNone/>
              <a:defRPr sz="2300"/>
            </a:lvl4pPr>
            <a:lvl5pPr marL="2078065" indent="0">
              <a:buNone/>
              <a:defRPr sz="2300"/>
            </a:lvl5pPr>
            <a:lvl6pPr marL="2597582" indent="0">
              <a:buNone/>
              <a:defRPr sz="2300"/>
            </a:lvl6pPr>
            <a:lvl7pPr marL="3117098" indent="0">
              <a:buNone/>
              <a:defRPr sz="2300"/>
            </a:lvl7pPr>
            <a:lvl8pPr marL="3636615" indent="0">
              <a:buNone/>
              <a:defRPr sz="2300"/>
            </a:lvl8pPr>
            <a:lvl9pPr marL="4156131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13162"/>
            <a:ext cx="4536758" cy="1246605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5372"/>
            <a:ext cx="6805137" cy="1770328"/>
          </a:xfrm>
          <a:prstGeom prst="rect">
            <a:avLst/>
          </a:prstGeom>
        </p:spPr>
        <p:txBody>
          <a:bodyPr vert="horz" lIns="103903" tIns="51952" rIns="103903" bIns="5195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78459"/>
            <a:ext cx="6805137" cy="7010004"/>
          </a:xfrm>
          <a:prstGeom prst="rect">
            <a:avLst/>
          </a:prstGeom>
        </p:spPr>
        <p:txBody>
          <a:bodyPr vert="horz" lIns="103903" tIns="51952" rIns="103903" bIns="5195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844987"/>
            <a:ext cx="1764295" cy="565521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FB4DD-0946-4743-BAA1-AAFB84CB1C4D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844987"/>
            <a:ext cx="2394400" cy="565521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844987"/>
            <a:ext cx="1764295" cy="565521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DD422-4184-4EF5-90B5-3986B58E0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903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9637" indent="-389637" algn="l" defTabSz="103903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4214" indent="-324698" algn="l" defTabSz="103903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791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8307" indent="-259758" algn="l" defTabSz="103903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7824" indent="-259758" algn="l" defTabSz="103903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7340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6856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6373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5889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516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9033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549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806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582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7098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61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6131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5" Type="http://schemas.openxmlformats.org/officeDocument/2006/relationships/image" Target="../media/image6.png"/><Relationship Id="rId4" Type="http://schemas.openxmlformats.org/officeDocument/2006/relationships/image" Target="../media/image3.png"/><Relationship Id="rId14" Type="http://schemas.openxmlformats.org/officeDocument/2006/relationships/image" Target="../media/image15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>
            <a:off x="0" y="1"/>
            <a:ext cx="7561264" cy="1062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0" y="3540063"/>
            <a:ext cx="7561263" cy="0"/>
          </a:xfrm>
          <a:prstGeom prst="line">
            <a:avLst/>
          </a:prstGeom>
          <a:ln w="190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0" y="7080126"/>
            <a:ext cx="7561263" cy="0"/>
          </a:xfrm>
          <a:prstGeom prst="line">
            <a:avLst/>
          </a:prstGeom>
          <a:ln w="190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>
            <a:extLst>
              <a:ext uri="{FF2B5EF4-FFF2-40B4-BE49-F238E27FC236}">
                <a16:creationId xmlns:lc="http://schemas.openxmlformats.org/drawingml/2006/lockedCanvas" xmlns="" xmlns:a16="http://schemas.microsoft.com/office/drawing/2014/main" id="{26566D0B-54B8-1F44-BF49-462BA26DA30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2399" y="7085754"/>
            <a:ext cx="4248472" cy="326201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B3814BFA-3422-B147-B0B4-21281C44808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80927" y="7892741"/>
            <a:ext cx="2709317" cy="2311940"/>
          </a:xfrm>
          <a:prstGeom prst="rect">
            <a:avLst/>
          </a:prstGeom>
        </p:spPr>
      </p:pic>
      <p:sp>
        <p:nvSpPr>
          <p:cNvPr id="13" name="Subtitle 6"/>
          <p:cNvSpPr txBox="1">
            <a:spLocks/>
          </p:cNvSpPr>
          <p:nvPr/>
        </p:nvSpPr>
        <p:spPr bwMode="auto">
          <a:xfrm>
            <a:off x="142025" y="10207525"/>
            <a:ext cx="7239006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hangingPunct="1">
              <a:buFontTx/>
              <a:buNone/>
            </a:pPr>
            <a:r>
              <a:rPr lang="ru-RU" sz="2400" b="1" dirty="0">
                <a:solidFill>
                  <a:srgbClr val="FFFF00"/>
                </a:solidFill>
              </a:rPr>
              <a:t>Московская дирекция инфраструктуры</a:t>
            </a:r>
            <a:endParaRPr lang="ru-RU" altLang="ru-RU" sz="2400" b="1" dirty="0">
              <a:solidFill>
                <a:srgbClr val="FFFF00"/>
              </a:solidFill>
              <a:sym typeface="GillSans-Normal"/>
            </a:endParaRPr>
          </a:p>
          <a:p>
            <a:endParaRPr lang="ru-RU" sz="1400" dirty="0">
              <a:solidFill>
                <a:srgbClr val="FFFF00"/>
              </a:solidFill>
              <a:ea typeface="Verdana" pitchFamily="34" charset="0"/>
            </a:endParaRPr>
          </a:p>
        </p:txBody>
      </p:sp>
      <p:sp>
        <p:nvSpPr>
          <p:cNvPr id="14" name="Subtitle 6"/>
          <p:cNvSpPr txBox="1">
            <a:spLocks/>
          </p:cNvSpPr>
          <p:nvPr/>
        </p:nvSpPr>
        <p:spPr bwMode="auto">
          <a:xfrm>
            <a:off x="4608511" y="9604721"/>
            <a:ext cx="295275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lang="ru-R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hangingPunct="1">
              <a:buFontTx/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Приглашаем</a:t>
            </a:r>
          </a:p>
          <a:p>
            <a:pPr eaLnBrk="1" hangingPunct="1">
              <a:buFontTx/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на работу</a:t>
            </a:r>
            <a:endParaRPr lang="ru-RU" altLang="ru-RU" sz="3200" b="1" dirty="0">
              <a:solidFill>
                <a:schemeClr val="bg1"/>
              </a:solidFill>
              <a:sym typeface="GillSans-Normal"/>
            </a:endParaRPr>
          </a:p>
          <a:p>
            <a:endParaRPr lang="ru-RU" dirty="0">
              <a:solidFill>
                <a:schemeClr val="bg1"/>
              </a:solidFill>
              <a:ea typeface="Verdana" pitchFamily="34" charset="0"/>
            </a:endParaRPr>
          </a:p>
        </p:txBody>
      </p:sp>
      <p:sp>
        <p:nvSpPr>
          <p:cNvPr id="16" name="TextBox 29">
            <a:extLst>
              <a:ext uri="{FF2B5EF4-FFF2-40B4-BE49-F238E27FC236}">
                <a16:creationId xmlns:lc="http://schemas.openxmlformats.org/drawingml/2006/lockedCanvas" xmlns="" xmlns:a16="http://schemas.microsoft.com/office/drawing/2014/main" id="{0B3FC096-A2ED-B045-804C-5C261601FFBA}"/>
              </a:ext>
            </a:extLst>
          </p:cNvPr>
          <p:cNvSpPr txBox="1"/>
          <p:nvPr/>
        </p:nvSpPr>
        <p:spPr>
          <a:xfrm>
            <a:off x="2946010" y="4088393"/>
            <a:ext cx="2536761" cy="574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400"/>
              </a:spcAft>
            </a:pPr>
            <a:r>
              <a:rPr lang="ru-RU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Карьерный портал РЖД</a:t>
            </a:r>
            <a:endParaRPr lang="en-US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400"/>
              </a:spcAft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TEAM.RZD.RU</a:t>
            </a:r>
            <a:endParaRPr lang="ru-RU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Box 39">
            <a:extLst>
              <a:ext uri="{FF2B5EF4-FFF2-40B4-BE49-F238E27FC236}">
                <a16:creationId xmlns:lc="http://schemas.openxmlformats.org/drawingml/2006/lockedCanvas" xmlns="" xmlns:a16="http://schemas.microsoft.com/office/drawing/2014/main" id="{DCDA59DC-21CF-F040-9309-C42C8D4504F5}"/>
              </a:ext>
            </a:extLst>
          </p:cNvPr>
          <p:cNvSpPr txBox="1"/>
          <p:nvPr/>
        </p:nvSpPr>
        <p:spPr>
          <a:xfrm>
            <a:off x="2889838" y="5038414"/>
            <a:ext cx="4094117" cy="77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243">
              <a:lnSpc>
                <a:spcPct val="90000"/>
              </a:lnSpc>
              <a:spcAft>
                <a:spcPts val="400"/>
              </a:spcAft>
            </a:pPr>
            <a:r>
              <a:rPr lang="ru-RU" sz="1400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Материальные и социальные</a:t>
            </a:r>
          </a:p>
          <a:p>
            <a:pPr defTabSz="914243">
              <a:lnSpc>
                <a:spcPct val="90000"/>
              </a:lnSpc>
              <a:spcAft>
                <a:spcPts val="400"/>
              </a:spcAft>
            </a:pPr>
            <a:r>
              <a:rPr lang="ru-RU" sz="1400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гарантии </a:t>
            </a:r>
            <a:r>
              <a:rPr lang="ru-RU" sz="1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льготы на</a:t>
            </a:r>
            <a:endParaRPr lang="en-US" sz="1400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914243">
              <a:lnSpc>
                <a:spcPct val="90000"/>
              </a:lnSpc>
              <a:spcAft>
                <a:spcPts val="400"/>
              </a:spcAft>
            </a:pPr>
            <a:r>
              <a:rPr lang="en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TEAM.RZD.RU</a:t>
            </a:r>
            <a:endParaRPr lang="en-US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lc="http://schemas.openxmlformats.org/drawingml/2006/lockedCanvas" xmlns="" xmlns:a16="http://schemas.microsoft.com/office/drawing/2014/main" id="{EBAE8BFF-9279-40A4-A28D-BEC94303C58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64407" y="4878933"/>
            <a:ext cx="1080120" cy="1080120"/>
          </a:xfrm>
          <a:prstGeom prst="rect">
            <a:avLst/>
          </a:prstGeom>
        </p:spPr>
      </p:pic>
      <p:sp>
        <p:nvSpPr>
          <p:cNvPr id="19" name="TextBox 37">
            <a:extLst>
              <a:ext uri="{FF2B5EF4-FFF2-40B4-BE49-F238E27FC236}">
                <a16:creationId xmlns:lc="http://schemas.openxmlformats.org/drawingml/2006/lockedCanvas" xmlns="" xmlns:a16="http://schemas.microsoft.com/office/drawing/2014/main" id="{DBD1DACD-F42D-0D4A-BEB3-CB4F499DF5CB}"/>
              </a:ext>
            </a:extLst>
          </p:cNvPr>
          <p:cNvSpPr txBox="1"/>
          <p:nvPr/>
        </p:nvSpPr>
        <p:spPr>
          <a:xfrm>
            <a:off x="2877341" y="6079549"/>
            <a:ext cx="363959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243">
              <a:spcAft>
                <a:spcPts val="600"/>
              </a:spcAft>
            </a:pPr>
            <a:r>
              <a:rPr lang="ru-RU" sz="1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Критерии получения статуса </a:t>
            </a:r>
            <a:br>
              <a:rPr lang="ru-RU" sz="1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400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молодого специалиста на</a:t>
            </a:r>
            <a:endParaRPr lang="ru-RU" sz="1400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914243">
              <a:spcAft>
                <a:spcPts val="400"/>
              </a:spcAft>
            </a:pPr>
            <a:r>
              <a:rPr lang="en-US" sz="1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TEAM.RZD.RU/students/specialist</a:t>
            </a:r>
            <a:endParaRPr lang="en-US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lc="http://schemas.openxmlformats.org/drawingml/2006/lockedCanvas" xmlns="" xmlns:a16="http://schemas.microsoft.com/office/drawing/2014/main" id="{DAF9B77A-E85A-49F6-9229-8D20B26C08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lc="http://schemas.openxmlformats.org/drawingml/2006/lockedCanvas"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836415" y="5988529"/>
            <a:ext cx="978636" cy="978636"/>
          </a:xfrm>
          <a:prstGeom prst="rect">
            <a:avLst/>
          </a:prstGeom>
        </p:spPr>
      </p:pic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900311" y="1278533"/>
            <a:ext cx="5976664" cy="83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МОСКОВСКО-РЯЗАНСКАЯ ДИСТАНЦИЯ ПУТИ                   </a:t>
            </a:r>
            <a:r>
              <a:rPr lang="ru-RU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</a:t>
            </a:r>
            <a:r>
              <a:rPr lang="ru-RU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МОСКОВСКОЙ </a:t>
            </a:r>
            <a:r>
              <a:rPr lang="ru-RU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ДИРЕКЦИИ ИНФРАСТРУКТУРЫ</a:t>
            </a:r>
          </a:p>
          <a:p>
            <a:pPr lvl="0"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850063" y="3870821"/>
            <a:ext cx="970534" cy="970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Прямоугольник 21"/>
          <p:cNvSpPr/>
          <p:nvPr/>
        </p:nvSpPr>
        <p:spPr>
          <a:xfrm>
            <a:off x="1980431" y="2070621"/>
            <a:ext cx="3778250" cy="11182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400"/>
              </a:spcAft>
            </a:pPr>
            <a:r>
              <a:rPr lang="ru-RU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8(499)-623-70-49</a:t>
            </a:r>
          </a:p>
          <a:p>
            <a:pPr algn="ctr">
              <a:spcAft>
                <a:spcPts val="400"/>
              </a:spcAft>
            </a:pPr>
            <a:r>
              <a:rPr lang="ru-RU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8(499)-623-73-44</a:t>
            </a:r>
          </a:p>
          <a:p>
            <a:pPr algn="ctr">
              <a:spcAft>
                <a:spcPts val="400"/>
              </a:spcAft>
            </a:pPr>
            <a:r>
              <a:rPr lang="ru-RU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8(499)- 623-73-17</a:t>
            </a:r>
            <a:endParaRPr lang="ru-RU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7561263" cy="106219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0231" y="-954895"/>
            <a:ext cx="7056784" cy="1201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i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монтеры пути 3, 4 разряда</a:t>
            </a:r>
            <a:endParaRPr kumimoji="0" lang="ru-RU" sz="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заработная плата от 55 000 рублей</a:t>
            </a: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Предлагаем следующие условия: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официальное трудоустройство на постоянной основе согласно ТК РФ (график работы 5/2, 5/5, </a:t>
            </a:r>
            <a:r>
              <a:rPr lang="ru-RU" sz="1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/4 – ночная технология);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выплата заработной платы 2 раза в месяц – 13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28 числа;</a:t>
            </a:r>
          </a:p>
          <a:p>
            <a:pPr indent="180975" algn="just" defTabSz="914400" eaLnBrk="0" fontAlgn="base" hangingPunct="0">
              <a:buFontTx/>
              <a:buChar char="•"/>
            </a:pPr>
            <a:r>
              <a:rPr lang="ru-RU" sz="1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прохождение медицинской комиссии за счет средств работодателя. В дальнейшем - б</a:t>
            </a:r>
            <a:r>
              <a:rPr kumimoji="0" lang="ru-RU" sz="1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есплатное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обслуживание в учреждениях здравоохранения «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РЖД-Медицина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»;</a:t>
            </a:r>
          </a:p>
          <a:p>
            <a:pPr lvl="0" indent="180975" algn="just" defTabSz="914400" eaLnBrk="0" fontAlgn="base" hangingPunct="0">
              <a:buFontTx/>
              <a:buChar char="•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предоставление койко-места для проживания в общежитиях и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хостелах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Московской железной дороги;</a:t>
            </a:r>
          </a:p>
          <a:p>
            <a:pPr indent="180975" algn="just" defTabSz="914400" eaLnBrk="0" fontAlgn="base" hangingPunct="0">
              <a:buFontTx/>
              <a:buChar char="•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обеспечение  работников средствами индивидуальной защиты и спецодеждой/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спецобувью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</a:p>
          <a:p>
            <a:pPr lvl="0" indent="180975" algn="just" defTabSz="914400" eaLnBrk="0" fontAlgn="base" hangingPunct="0">
              <a:buFontTx/>
              <a:buChar char="•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бесплатное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получение профессии за счет  средств работодателя</a:t>
            </a:r>
            <a:r>
              <a:rPr lang="ru-RU" sz="1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с выплатой стипендии в период прохождения обучения;</a:t>
            </a:r>
          </a:p>
          <a:p>
            <a:pPr indent="180975" algn="just" defTabSz="914400" eaLnBrk="0" fontAlgn="base" hangingPunct="0">
              <a:buFontTx/>
              <a:buChar char="•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возможность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дальнейшего бесплатного повышения уровня образования, в т.ч. получение высшего образования на условиях целевого договора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lvl="0" indent="180975" algn="just" defTabSz="914400" eaLnBrk="0" fontAlgn="base" hangingPunct="0">
              <a:buFontTx/>
              <a:buChar char="•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бесплатный проезд на железнодорожном транспорте пригородного сообщения от места проживания до места работы;</a:t>
            </a:r>
          </a:p>
          <a:p>
            <a:pPr indent="180975" algn="just" defTabSz="914400" eaLnBrk="0" fontAlgn="base" hangingPunct="0">
              <a:buFontTx/>
              <a:buChar char="•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ежегодный оплачиваемый отпуск  в количестве 28 дней (+дополнительный отпуск до 7 дней); </a:t>
            </a:r>
          </a:p>
          <a:p>
            <a:pPr lvl="0" indent="180975" algn="just" defTabSz="914400" eaLnBrk="0" fontAlgn="base" hangingPunct="0">
              <a:spcBef>
                <a:spcPts val="600"/>
              </a:spcBef>
              <a:buFontTx/>
              <a:buChar char="•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бесплатный проезд в купейном вагоне поездов дальнего следования в любом направлении Российской Федерации один раз в год;</a:t>
            </a:r>
          </a:p>
          <a:p>
            <a:pPr lvl="0" indent="180975" algn="just" defTabSz="914400" eaLnBrk="0" fontAlgn="base" hangingPunct="0">
              <a:buFontTx/>
              <a:buChar char="•"/>
            </a:pPr>
            <a:r>
              <a:rPr lang="ru-RU" sz="1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возможность предоставления семейных путевок в корпоративные оздоровительные учреждения;</a:t>
            </a:r>
          </a:p>
          <a:p>
            <a:pPr marL="0" marR="0" lvl="0" indent="180975" algn="just" defTabSz="914400" rtl="0" eaLnBrk="0" fontAlgn="base" latinLnBrk="0" hangingPunct="0"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выплата поощрения за преданность компании по итогам работы за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3, 5 ,10 и каждые последующие 5 лет;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180975" algn="just" defTabSz="914400" eaLnBrk="0" fontAlgn="base" hangingPunct="0">
              <a:buFontTx/>
              <a:buChar char="•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проекты для молодежи: участие в конкурсах, слетах молодежи, конкурсах проектов, спортивных соревнованиях.</a:t>
            </a:r>
          </a:p>
          <a:p>
            <a:pPr lvl="0" indent="180975" algn="just" defTabSz="914400" eaLnBrk="0" fontAlgn="base" hangingPunct="0">
              <a:buFontTx/>
              <a:buChar char="•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корпоративное пенсионное обеспечение.</a:t>
            </a:r>
          </a:p>
          <a:p>
            <a:pPr lvl="0" indent="180975" algn="just" defTabSz="914400" eaLnBrk="0" fontAlgn="base" hangingPunct="0">
              <a:buFontTx/>
              <a:buChar char="•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предоставление мобилизационной отсрочки (бронирование).</a:t>
            </a:r>
          </a:p>
          <a:p>
            <a:pPr lvl="0" indent="180975" algn="just" defTabSz="914400" eaLnBrk="0" fontAlgn="base" hangingPunct="0">
              <a:buFontTx/>
              <a:buChar char="•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льготный пенсионный стаж (досрочный выход на пенсию).</a:t>
            </a:r>
          </a:p>
          <a:p>
            <a:pPr lvl="0" indent="180975" algn="just" defTabSz="914400" eaLnBrk="0" fontAlgn="base" hangingPunct="0">
              <a:buFontTx/>
              <a:buChar char="•"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buClrTx/>
              <a:buSzTx/>
              <a:buFontTx/>
              <a:buChar char="•"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276</TotalTime>
  <Words>269</Words>
  <Application>Microsoft Office PowerPoint</Application>
  <PresentationFormat>Произвольный</PresentationFormat>
  <Paragraphs>37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DI_GerasimovAA</dc:creator>
  <cp:lastModifiedBy>PCH5_YuldashevFA</cp:lastModifiedBy>
  <cp:revision>38</cp:revision>
  <dcterms:created xsi:type="dcterms:W3CDTF">2022-02-25T05:34:36Z</dcterms:created>
  <dcterms:modified xsi:type="dcterms:W3CDTF">2023-05-22T13:43:04Z</dcterms:modified>
</cp:coreProperties>
</file>